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5" r:id="rId4"/>
    <p:sldId id="294" r:id="rId5"/>
    <p:sldId id="296" r:id="rId6"/>
    <p:sldId id="297" r:id="rId7"/>
    <p:sldId id="300" r:id="rId8"/>
    <p:sldId id="298" r:id="rId9"/>
    <p:sldId id="299" r:id="rId10"/>
    <p:sldId id="301" r:id="rId11"/>
    <p:sldId id="305" r:id="rId12"/>
    <p:sldId id="302" r:id="rId13"/>
    <p:sldId id="310" r:id="rId14"/>
    <p:sldId id="303" r:id="rId15"/>
    <p:sldId id="306" r:id="rId16"/>
    <p:sldId id="314" r:id="rId17"/>
    <p:sldId id="309" r:id="rId18"/>
    <p:sldId id="307" r:id="rId19"/>
    <p:sldId id="311" r:id="rId20"/>
    <p:sldId id="313" r:id="rId21"/>
    <p:sldId id="312" r:id="rId22"/>
  </p:sldIdLst>
  <p:sldSz cx="9906000" cy="6858000" type="A4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57" autoAdjust="0"/>
  </p:normalViewPr>
  <p:slideViewPr>
    <p:cSldViewPr>
      <p:cViewPr>
        <p:scale>
          <a:sx n="100" d="100"/>
          <a:sy n="100" d="100"/>
        </p:scale>
        <p:origin x="-1584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6" d="100"/>
          <a:sy n="106" d="100"/>
        </p:scale>
        <p:origin x="-3240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xmlns="" id="{0CF39D30-FE17-4D4A-AB08-7C6A696E2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4010" y="76746"/>
            <a:ext cx="7104063" cy="36477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Qualifix-Themenfeld: </a:t>
            </a:r>
            <a:r>
              <a:rPr lang="de-DE" b="1" dirty="0" smtClean="0"/>
              <a:t>Marketing/Sponsoring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3A04181-A57B-4C15-A362-4030408705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81802"/>
            <a:ext cx="7102418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</a:t>
            </a:r>
            <a:r>
              <a:rPr lang="de-DE" dirty="0" err="1" smtClean="0"/>
              <a:t>Landes</a:t>
            </a:r>
            <a:r>
              <a:rPr lang="de-DE" b="1" dirty="0" err="1" smtClean="0"/>
              <a:t>Sport</a:t>
            </a:r>
            <a:r>
              <a:rPr lang="de-DE" dirty="0" err="1" smtClean="0"/>
              <a:t>Bund</a:t>
            </a:r>
            <a:r>
              <a:rPr lang="de-DE" dirty="0" smtClean="0"/>
              <a:t> Niedersachsen e.V.					</a:t>
            </a:r>
            <a:fld id="{F907B5BB-63B7-4637-82F6-FF9E74BDA2D6}" type="slidenum">
              <a:rPr lang="de-DE" smtClean="0"/>
              <a:t>‹Nr.›</a:t>
            </a:fld>
            <a:endParaRPr lang="de-DE" dirty="0" smtClean="0"/>
          </a:p>
          <a:p>
            <a:r>
              <a:rPr lang="de-DE" dirty="0" smtClean="0"/>
              <a:t>Baustein 3: </a:t>
            </a:r>
            <a:r>
              <a:rPr lang="de-DE" b="1" dirty="0" smtClean="0"/>
              <a:t>Eventmarketing</a:t>
            </a:r>
            <a:r>
              <a:rPr lang="de-DE" dirty="0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69084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xmlns="" id="{22808BF2-3689-46B8-B1AA-127A1C5A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xmlns="" id="{EE15A326-BE1A-45AF-8839-4FC89C299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77899"/>
            <a:ext cx="7104063" cy="2160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Qualifix-Themenfeld: </a:t>
            </a:r>
            <a:r>
              <a:rPr lang="de-DE" b="1" dirty="0" smtClean="0"/>
              <a:t>Marketing/Sponsoring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"/>
          </p:nvPr>
        </p:nvSpPr>
        <p:spPr>
          <a:xfrm>
            <a:off x="0" y="9807079"/>
            <a:ext cx="7104063" cy="3631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</a:t>
            </a:r>
            <a:r>
              <a:rPr lang="de-DE" dirty="0" err="1" smtClean="0"/>
              <a:t>Landes</a:t>
            </a:r>
            <a:r>
              <a:rPr lang="de-DE" b="1" dirty="0" err="1" smtClean="0"/>
              <a:t>Sport</a:t>
            </a:r>
            <a:r>
              <a:rPr lang="de-DE" dirty="0" err="1" smtClean="0"/>
              <a:t>Bund</a:t>
            </a:r>
            <a:r>
              <a:rPr lang="de-DE" dirty="0" smtClean="0"/>
              <a:t> Niedersachsen e.V.					</a:t>
            </a:r>
            <a:fld id="{F907B5BB-63B7-4637-82F6-FF9E74BDA2D6}" type="slidenum">
              <a:rPr lang="de-DE" smtClean="0"/>
              <a:pPr/>
              <a:t>‹Nr.›</a:t>
            </a:fld>
            <a:endParaRPr lang="de-DE" dirty="0" smtClean="0"/>
          </a:p>
          <a:p>
            <a:r>
              <a:rPr lang="de-DE" dirty="0" smtClean="0"/>
              <a:t>Baustein 3: </a:t>
            </a:r>
            <a:r>
              <a:rPr lang="de-DE" b="1" dirty="0" smtClean="0"/>
              <a:t>Eventmarketing</a:t>
            </a:r>
            <a:r>
              <a:rPr lang="de-DE" dirty="0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5599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93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 dem Jahr 2020 werden die Zuschüsse für lizenzierte Übungsleiterinnen, Trainerinnen bzw. Übungsleiter und Trainer bei Vereinen (ÜL/T)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den Vereinen beantragt.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Voraussetzung dafür ist ein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Intranetzugang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den entsprechenden Benutzerrechten.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2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14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Antrag für den Zugang finden Sie auf der Startseite des Intranets im Service-Bereich rechts neben der unten aufgeführten Anmeldemaske.</a:t>
            </a:r>
            <a:endParaRPr lang="de-DE" dirty="0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3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08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dem Antrag zum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Intranetzugang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von dem Benutzer und eines nach §26 BGB berechtigten Vertreters des Vereins unterschrieben werden muss, werden die entsprechenden Rechte angekreuzt.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Benutzer für die Bestandserhebung und die ÜL/T-Bezuschussung müssen nicht die gleichen Personen sein.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Bitte überprüfen Sie die für Ihren Verein gemeldeten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Intranetnutzer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beachten Sie, dass die Zugangsdaten personenbezogen sind und nicht an Dritte weitergegeben werden dürfen.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(Auch Nachfolger einer Person sind Dritte, welche einen eigenen Zugang benötigen.)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4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6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7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98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8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57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Referent sollte mit dem zuständigen</a:t>
            </a:r>
            <a:r>
              <a:rPr lang="de-DE" baseline="0" dirty="0" smtClean="0"/>
              <a:t> Sportbund im Vorfeld klären, ob eine Bezuschussung hauptberuflich Beschäftigter aus den kommunalen Mitteln möglich ist. 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Qualifix-Themenfeld: </a:t>
            </a:r>
            <a:r>
              <a:rPr lang="de-DE" b="1" smtClean="0"/>
              <a:t>Marketing/Sponsoring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©Landes</a:t>
            </a:r>
            <a:r>
              <a:rPr lang="de-DE" b="1" smtClean="0"/>
              <a:t>Sport</a:t>
            </a:r>
            <a:r>
              <a:rPr lang="de-DE" smtClean="0"/>
              <a:t>Bund Niedersachsen e.V.					</a:t>
            </a:r>
            <a:fld id="{F907B5BB-63B7-4637-82F6-FF9E74BDA2D6}" type="slidenum">
              <a:rPr lang="de-DE" smtClean="0"/>
              <a:pPr/>
              <a:t>11</a:t>
            </a:fld>
            <a:endParaRPr lang="de-DE" smtClean="0"/>
          </a:p>
          <a:p>
            <a:r>
              <a:rPr lang="de-DE" smtClean="0"/>
              <a:t>Baustein 3: </a:t>
            </a:r>
            <a:r>
              <a:rPr lang="de-DE" b="1" smtClean="0"/>
              <a:t>Eventmarketing</a:t>
            </a:r>
            <a:r>
              <a:rPr lang="de-DE" smtClean="0"/>
              <a:t>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31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1454920"/>
            <a:ext cx="5458189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0532" y="2878088"/>
            <a:ext cx="5460607" cy="9109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03" y="-200852"/>
            <a:ext cx="2380983" cy="17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1152128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5" y="-171424"/>
            <a:ext cx="2341118" cy="1728216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6506" y="1988841"/>
            <a:ext cx="8915400" cy="413732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3000" baseline="0"/>
            </a:lvl1pPr>
            <a:lvl2pPr marL="628650" indent="-266700">
              <a:defRPr sz="1600"/>
            </a:lvl2pPr>
            <a:lvl3pPr marL="809625" indent="-180975">
              <a:defRPr sz="1400"/>
            </a:lvl3pPr>
            <a:lvl4pPr marL="990600" indent="-180975">
              <a:defRPr sz="1200"/>
            </a:lvl4pPr>
          </a:lstStyle>
          <a:p>
            <a:pPr lvl="0"/>
            <a:r>
              <a:rPr lang="de-DE" dirty="0"/>
              <a:t>Nur 5 Zeilen</a:t>
            </a:r>
          </a:p>
          <a:p>
            <a:pPr lvl="0"/>
            <a:r>
              <a:rPr lang="de-DE" dirty="0"/>
              <a:t>Zeile 2</a:t>
            </a:r>
          </a:p>
          <a:p>
            <a:pPr lvl="0"/>
            <a:r>
              <a:rPr lang="de-DE" dirty="0"/>
              <a:t>Zeile 3</a:t>
            </a:r>
          </a:p>
          <a:p>
            <a:pPr lvl="0"/>
            <a:r>
              <a:rPr lang="de-DE" dirty="0"/>
              <a:t>Zeile 4</a:t>
            </a:r>
          </a:p>
          <a:p>
            <a:pPr lvl="0"/>
            <a:r>
              <a:rPr lang="de-DE" dirty="0"/>
              <a:t>Zeile 5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92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507" y="404665"/>
            <a:ext cx="8891323" cy="5761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77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xmlns="" id="{8AEAC3B2-435B-4C64-B80A-A0F6A2C7147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5263" y="5921143"/>
            <a:ext cx="92954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CCEF3345-9F4B-4520-8CD6-64D138E05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0147" y="6410326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0000"/>
                </a:solidFill>
              </a:rPr>
              <a:t> </a:t>
            </a:r>
            <a:endParaRPr lang="de-DE" altLang="de-DE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704967AD-1F58-491D-9B5D-3D640D57C9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5341" y="6397896"/>
            <a:ext cx="4201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907B5BB-63B7-4637-82F6-FF9E74BDA2D6}" type="slidenum">
              <a:rPr lang="de-DE" sz="1100" smtClean="0"/>
              <a:pPr algn="ctr" eaLnBrk="1" hangingPunct="1"/>
              <a:t>‹Nr.›</a:t>
            </a:fld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C593A703-D680-425E-8D77-0168AB6A73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5293" y="6602413"/>
            <a:ext cx="9340188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xmlns="" id="{72A11D64-26F5-4C10-950A-40B1A063E1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2692" y="6602414"/>
            <a:ext cx="928859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xmlns="" id="{2F2D38F0-55EE-4AE4-85C5-7DB28D9CCE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2290" y="6618288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0000"/>
                </a:solidFill>
              </a:rPr>
              <a:t> </a:t>
            </a:r>
            <a:endParaRPr lang="de-DE" altLang="de-DE"/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F064C5BD-AE93-47E0-A2B6-E8C7400D9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50480" y="6588126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 </a:t>
            </a:r>
            <a:endParaRPr lang="de-DE" altLang="de-DE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xmlns="" id="{53129A78-D596-41BD-8542-1944E0AA23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251" y="6643456"/>
            <a:ext cx="10303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de-DE" sz="1100" dirty="0">
                <a:solidFill>
                  <a:schemeClr val="tx1"/>
                </a:solidFill>
              </a:rPr>
              <a:t>   </a:t>
            </a:r>
            <a:r>
              <a:rPr lang="de-DE" altLang="de-DE" sz="1100" dirty="0" smtClean="0">
                <a:solidFill>
                  <a:schemeClr val="tx1"/>
                </a:solidFill>
              </a:rPr>
              <a:t>Februar</a:t>
            </a:r>
            <a:r>
              <a:rPr lang="de-DE" altLang="de-DE" sz="1100" baseline="0" dirty="0" smtClean="0">
                <a:solidFill>
                  <a:schemeClr val="tx1"/>
                </a:solidFill>
              </a:rPr>
              <a:t> 2020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FAD87E04-5C34-40B1-90F9-6265409C07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04074" y="6588126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 </a:t>
            </a:r>
            <a:endParaRPr lang="de-DE" altLang="de-DE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0665ABA0-7DE1-4861-B808-A3789A4D3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2134" y="6616089"/>
            <a:ext cx="282389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 dirty="0" smtClean="0"/>
              <a:t>©</a:t>
            </a:r>
            <a:r>
              <a:rPr lang="de-DE" altLang="de-DE" sz="1100" dirty="0" err="1" smtClean="0">
                <a:solidFill>
                  <a:srgbClr val="000000"/>
                </a:solidFill>
              </a:rPr>
              <a:t>Landes</a:t>
            </a:r>
            <a:r>
              <a:rPr lang="de-DE" altLang="de-DE" sz="1100" b="1" dirty="0" err="1" smtClean="0">
                <a:solidFill>
                  <a:srgbClr val="000000"/>
                </a:solidFill>
              </a:rPr>
              <a:t>Sport</a:t>
            </a:r>
            <a:r>
              <a:rPr lang="de-DE" altLang="de-DE" sz="1100" dirty="0" err="1" smtClean="0">
                <a:solidFill>
                  <a:srgbClr val="000000"/>
                </a:solidFill>
              </a:rPr>
              <a:t>Bund</a:t>
            </a:r>
            <a:r>
              <a:rPr lang="de-DE" altLang="de-DE" sz="1100" dirty="0" smtClean="0">
                <a:solidFill>
                  <a:srgbClr val="000000"/>
                </a:solidFill>
              </a:rPr>
              <a:t> </a:t>
            </a:r>
            <a:r>
              <a:rPr lang="de-DE" altLang="de-DE" sz="1100" dirty="0">
                <a:solidFill>
                  <a:srgbClr val="000000"/>
                </a:solidFill>
              </a:rPr>
              <a:t>Niedersachsen e</a:t>
            </a:r>
            <a:r>
              <a:rPr lang="de-DE" altLang="de-DE" sz="1100" dirty="0" smtClean="0">
                <a:solidFill>
                  <a:srgbClr val="000000"/>
                </a:solidFill>
              </a:rPr>
              <a:t>. V</a:t>
            </a:r>
            <a:r>
              <a:rPr lang="de-DE" altLang="de-DE" sz="1200" dirty="0">
                <a:solidFill>
                  <a:srgbClr val="000000"/>
                </a:solidFill>
              </a:rPr>
              <a:t>.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083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sbntweb.lsb-niedersachsen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3712" y="1700808"/>
            <a:ext cx="8645752" cy="1542032"/>
          </a:xfrm>
        </p:spPr>
        <p:txBody>
          <a:bodyPr>
            <a:normAutofit/>
          </a:bodyPr>
          <a:lstStyle/>
          <a:p>
            <a:r>
              <a:rPr lang="de-DE" dirty="0" smtClean="0"/>
              <a:t>ÜL-/T-Abrechnung </a:t>
            </a:r>
            <a:r>
              <a:rPr lang="de-DE" dirty="0"/>
              <a:t>für </a:t>
            </a:r>
            <a:r>
              <a:rPr lang="de-DE" dirty="0" smtClean="0"/>
              <a:t>Vereine</a:t>
            </a:r>
            <a:br>
              <a:rPr lang="de-DE" dirty="0" smtClean="0"/>
            </a:br>
            <a:r>
              <a:rPr lang="de-DE" dirty="0" smtClean="0"/>
              <a:t>ab </a:t>
            </a:r>
            <a:r>
              <a:rPr lang="de-DE" dirty="0" smtClean="0"/>
              <a:t>2020 online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4535" y="6057804"/>
            <a:ext cx="357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Bild von Keith Johnston auf </a:t>
            </a:r>
            <a:r>
              <a:rPr lang="de-DE" sz="1100" dirty="0" err="1"/>
              <a:t>Pixabay</a:t>
            </a:r>
            <a:endParaRPr lang="de-DE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5" y="3429000"/>
            <a:ext cx="3912401" cy="2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2520" y="1484784"/>
            <a:ext cx="597666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745088" y="3140968"/>
            <a:ext cx="3464235" cy="243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Wenn alle zu bezuschussenden ÜL/T der entsprechenden Liste zugeordnet wurden, muss diese mit dem Button </a:t>
            </a:r>
            <a:r>
              <a:rPr lang="de-DE" sz="2000" b="1" dirty="0" smtClean="0">
                <a:solidFill>
                  <a:srgbClr val="C00000"/>
                </a:solidFill>
              </a:rPr>
              <a:t>Bezuschussung speichern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gespeichert werden.</a:t>
            </a:r>
          </a:p>
        </p:txBody>
      </p:sp>
      <p:sp>
        <p:nvSpPr>
          <p:cNvPr id="7" name="Pfeil nach links 6"/>
          <p:cNvSpPr/>
          <p:nvPr/>
        </p:nvSpPr>
        <p:spPr>
          <a:xfrm rot="20575207">
            <a:off x="3910450" y="5772060"/>
            <a:ext cx="648072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16496" y="1619300"/>
            <a:ext cx="9217024" cy="457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de-DE" sz="19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Hauptberuflich </a:t>
            </a:r>
            <a:r>
              <a:rPr lang="de-DE" sz="1900" b="1" dirty="0">
                <a:solidFill>
                  <a:schemeClr val="tx1"/>
                </a:solidFill>
                <a:ea typeface="Times New Roman"/>
                <a:cs typeface="Times New Roman"/>
              </a:rPr>
              <a:t>beschäftigte ÜL/T sind nach der LSB-Richtlinie nicht förderfähig.</a:t>
            </a:r>
          </a:p>
          <a:p>
            <a:pPr>
              <a:spcAft>
                <a:spcPts val="0"/>
              </a:spcAft>
            </a:pPr>
            <a:endParaRPr lang="de-DE" sz="19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Erläuterung </a:t>
            </a: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zur Hauptberuflichkeit: </a:t>
            </a:r>
          </a:p>
          <a:p>
            <a:pPr>
              <a:spcAft>
                <a:spcPts val="0"/>
              </a:spcAft>
            </a:pP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 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Als hauptberuflich beschäftigt wird angesehen, wer mindestens 14 Std./Woche dieser Tätigkeit für den Verein im Rahmen eines sozialversicherungspflichtigen </a:t>
            </a: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Beschäftigungsverhältnisses </a:t>
            </a: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nachgeht</a:t>
            </a: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. Das </a:t>
            </a: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entspricht 1/3 der regelmäßigen wöchentlichen Arbeitszeit einer </a:t>
            </a: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Vollzeitstelle.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de-DE" sz="19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Als </a:t>
            </a: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hauptberuflich beschäftigt wird ebenfalls angesehen, wer mindestens 14 Std./Woche für den Verein auf Honorarbasis (z.B. als selbständiger Trainer) tätig wird.</a:t>
            </a:r>
          </a:p>
          <a:p>
            <a:pPr>
              <a:spcAft>
                <a:spcPts val="0"/>
              </a:spcAft>
            </a:pP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Hauptberufliche ÜL/T können aber ggf. bei der </a:t>
            </a:r>
            <a:r>
              <a:rPr lang="de-DE" sz="1900" dirty="0" smtClean="0">
                <a:solidFill>
                  <a:schemeClr val="tx1"/>
                </a:solidFill>
                <a:ea typeface="Times New Roman"/>
                <a:cs typeface="Times New Roman"/>
              </a:rPr>
              <a:t>kommunalen </a:t>
            </a:r>
            <a:r>
              <a:rPr lang="de-DE" sz="1900" dirty="0">
                <a:solidFill>
                  <a:schemeClr val="tx1"/>
                </a:solidFill>
                <a:ea typeface="Times New Roman"/>
                <a:cs typeface="Times New Roman"/>
              </a:rPr>
              <a:t>oder sonstigen Förderung bezuschusst werden.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  <a:solidFill>
            <a:srgbClr val="FFC000"/>
          </a:solidFill>
        </p:spPr>
        <p:txBody>
          <a:bodyPr/>
          <a:lstStyle/>
          <a:p>
            <a:r>
              <a:rPr lang="de-DE" sz="2400" b="1" dirty="0" smtClean="0"/>
              <a:t>Hinweis </a:t>
            </a:r>
            <a:r>
              <a:rPr lang="de-DE" sz="2400" b="1" dirty="0"/>
              <a:t>zu hauptberuflich </a:t>
            </a:r>
            <a:r>
              <a:rPr lang="de-DE" sz="2400" b="1" dirty="0" smtClean="0"/>
              <a:t>Beschäftigten!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148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912237"/>
            <a:ext cx="7920880" cy="43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sp>
        <p:nvSpPr>
          <p:cNvPr id="7" name="Pfeil nach links 6"/>
          <p:cNvSpPr/>
          <p:nvPr/>
        </p:nvSpPr>
        <p:spPr>
          <a:xfrm>
            <a:off x="4293313" y="4456540"/>
            <a:ext cx="1584176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105128" y="4143900"/>
            <a:ext cx="3084910" cy="225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Bei der Speicherung sind </a:t>
            </a:r>
            <a:r>
              <a:rPr lang="de-DE" dirty="0" smtClean="0">
                <a:solidFill>
                  <a:schemeClr val="tx1"/>
                </a:solidFill>
              </a:rPr>
              <a:t>diese Punkte </a:t>
            </a:r>
            <a:r>
              <a:rPr lang="de-DE" dirty="0">
                <a:solidFill>
                  <a:schemeClr val="tx1"/>
                </a:solidFill>
              </a:rPr>
              <a:t>zu </a:t>
            </a:r>
            <a:r>
              <a:rPr lang="de-DE" dirty="0" smtClean="0">
                <a:solidFill>
                  <a:schemeClr val="tx1"/>
                </a:solidFill>
              </a:rPr>
              <a:t>bejahen. </a:t>
            </a:r>
            <a:r>
              <a:rPr lang="de-DE" dirty="0">
                <a:solidFill>
                  <a:schemeClr val="tx1"/>
                </a:solidFill>
              </a:rPr>
              <a:t>Erst danach kann die Bestätigung </a:t>
            </a:r>
            <a:r>
              <a:rPr lang="de-DE" dirty="0" smtClean="0">
                <a:solidFill>
                  <a:schemeClr val="tx1"/>
                </a:solidFill>
              </a:rPr>
              <a:t>abgeschickt werden. Diese stellt einen rechtsverbindlichen Antrag des Vereins an den LSB dar.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Wichtiger Hinweis!!!!!!</a:t>
            </a:r>
            <a:endParaRPr lang="de-DE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3930" y="1740787"/>
            <a:ext cx="7920880" cy="4377076"/>
            <a:chOff x="443930" y="1740787"/>
            <a:chExt cx="7920880" cy="4377076"/>
          </a:xfrm>
        </p:grpSpPr>
        <p:pic>
          <p:nvPicPr>
            <p:cNvPr id="9" name="Picture 2" descr="image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30" y="1740787"/>
              <a:ext cx="7920880" cy="437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1978385" y="4562078"/>
              <a:ext cx="9721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6295231" y="4005064"/>
            <a:ext cx="3194273" cy="1944216"/>
            <a:chOff x="6295231" y="4005064"/>
            <a:chExt cx="3194273" cy="1944216"/>
          </a:xfrm>
        </p:grpSpPr>
        <p:sp>
          <p:nvSpPr>
            <p:cNvPr id="5" name="Rechteck 4"/>
            <p:cNvSpPr/>
            <p:nvPr/>
          </p:nvSpPr>
          <p:spPr>
            <a:xfrm>
              <a:off x="6295231" y="4005064"/>
              <a:ext cx="3194273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dirty="0" smtClean="0">
                  <a:solidFill>
                    <a:schemeClr val="tx1"/>
                  </a:solidFill>
                </a:rPr>
                <a:t>Falsche Meldungen führen zu Rückforderungen, evtl. sogar zu Strafen!</a:t>
              </a:r>
            </a:p>
            <a:p>
              <a:endParaRPr lang="de-DE" sz="2000" dirty="0">
                <a:solidFill>
                  <a:schemeClr val="tx1"/>
                </a:solidFill>
              </a:endParaRPr>
            </a:p>
            <a:p>
              <a:endParaRPr lang="de-DE" sz="2000" dirty="0">
                <a:solidFill>
                  <a:schemeClr val="tx1"/>
                </a:solidFill>
              </a:endParaRPr>
            </a:p>
            <a:p>
              <a:endParaRPr lang="de-DE" sz="20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656" y="5015272"/>
              <a:ext cx="1011648" cy="873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6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</p:spPr>
        <p:txBody>
          <a:bodyPr/>
          <a:lstStyle/>
          <a:p>
            <a:r>
              <a:rPr lang="de-DE" sz="3000" dirty="0" smtClean="0"/>
              <a:t>2. Kartenreiter ÜL/T Bezuschussung</a:t>
            </a:r>
            <a:endParaRPr lang="de-DE" sz="3000" dirty="0"/>
          </a:p>
        </p:txBody>
      </p:sp>
      <p:pic>
        <p:nvPicPr>
          <p:cNvPr id="5" name="Grafik 4" descr="Tab_ÜLT_Bezuschussung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5544616" cy="490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links 5"/>
          <p:cNvSpPr/>
          <p:nvPr/>
        </p:nvSpPr>
        <p:spPr>
          <a:xfrm>
            <a:off x="4102762" y="2427781"/>
            <a:ext cx="648072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41032" y="1600225"/>
            <a:ext cx="4320480" cy="457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900" dirty="0">
                <a:solidFill>
                  <a:schemeClr val="tx1"/>
                </a:solidFill>
              </a:rPr>
              <a:t>Auch hier können weitere ÜL/T </a:t>
            </a:r>
            <a:r>
              <a:rPr lang="de-DE" sz="1900" dirty="0" smtClean="0">
                <a:solidFill>
                  <a:schemeClr val="tx1"/>
                </a:solidFill>
              </a:rPr>
              <a:t>hinzugefügt </a:t>
            </a:r>
            <a:r>
              <a:rPr lang="de-DE" sz="1900" dirty="0">
                <a:solidFill>
                  <a:schemeClr val="tx1"/>
                </a:solidFill>
              </a:rPr>
              <a:t>werden. Der Unterschied zum Kartenreiter </a:t>
            </a:r>
            <a:r>
              <a:rPr lang="de-DE" sz="1900" b="1" dirty="0" smtClean="0">
                <a:solidFill>
                  <a:srgbClr val="C00000"/>
                </a:solidFill>
              </a:rPr>
              <a:t>ÜL/T</a:t>
            </a:r>
            <a:r>
              <a:rPr lang="de-DE" sz="1900" dirty="0" smtClean="0">
                <a:solidFill>
                  <a:schemeClr val="tx1"/>
                </a:solidFill>
              </a:rPr>
              <a:t> </a:t>
            </a:r>
            <a:r>
              <a:rPr lang="de-DE" sz="1900" dirty="0">
                <a:solidFill>
                  <a:schemeClr val="tx1"/>
                </a:solidFill>
              </a:rPr>
              <a:t>besteht darin, dass an dieser Stelle wirklich nur die ÜL/T aufgeführt werden, welche für das </a:t>
            </a:r>
            <a:r>
              <a:rPr lang="de-DE" sz="1900" dirty="0" smtClean="0">
                <a:solidFill>
                  <a:schemeClr val="tx1"/>
                </a:solidFill>
              </a:rPr>
              <a:t>entsprechende </a:t>
            </a:r>
            <a:r>
              <a:rPr lang="de-DE" sz="1900" dirty="0">
                <a:solidFill>
                  <a:schemeClr val="tx1"/>
                </a:solidFill>
              </a:rPr>
              <a:t>Jahr der Bezuschussung herangezogen werden sollen</a:t>
            </a:r>
            <a:r>
              <a:rPr lang="de-DE" sz="1900" dirty="0" smtClean="0">
                <a:solidFill>
                  <a:schemeClr val="tx1"/>
                </a:solidFill>
              </a:rPr>
              <a:t>.</a:t>
            </a:r>
          </a:p>
          <a:p>
            <a:endParaRPr lang="de-DE" sz="1900" dirty="0" smtClean="0">
              <a:solidFill>
                <a:schemeClr val="tx1"/>
              </a:solidFill>
            </a:endParaRPr>
          </a:p>
          <a:p>
            <a:r>
              <a:rPr lang="de-DE" sz="1900" b="1" dirty="0" smtClean="0">
                <a:solidFill>
                  <a:srgbClr val="FF9900"/>
                </a:solidFill>
              </a:rPr>
              <a:t>Sollte </a:t>
            </a:r>
            <a:r>
              <a:rPr lang="de-DE" sz="1900" b="1" dirty="0">
                <a:solidFill>
                  <a:srgbClr val="FF9900"/>
                </a:solidFill>
              </a:rPr>
              <a:t>es im Vorjahr eine </a:t>
            </a:r>
            <a:r>
              <a:rPr lang="de-DE" sz="1900" b="1" dirty="0" err="1" smtClean="0">
                <a:solidFill>
                  <a:srgbClr val="FF9900"/>
                </a:solidFill>
              </a:rPr>
              <a:t>ent</a:t>
            </a:r>
            <a:r>
              <a:rPr lang="de-DE" sz="1900" b="1" dirty="0" smtClean="0">
                <a:solidFill>
                  <a:srgbClr val="FF9900"/>
                </a:solidFill>
              </a:rPr>
              <a:t>-sprechende </a:t>
            </a:r>
            <a:r>
              <a:rPr lang="de-DE" sz="1900" b="1" dirty="0">
                <a:solidFill>
                  <a:srgbClr val="FF9900"/>
                </a:solidFill>
              </a:rPr>
              <a:t>Bezuschussungsliste gegeben haben, so kann diese </a:t>
            </a:r>
            <a:r>
              <a:rPr lang="de-DE" sz="1900" b="1" dirty="0" smtClean="0">
                <a:solidFill>
                  <a:srgbClr val="FF9900"/>
                </a:solidFill>
              </a:rPr>
              <a:t>übernommen </a:t>
            </a:r>
            <a:r>
              <a:rPr lang="de-DE" sz="1900" b="1" dirty="0">
                <a:solidFill>
                  <a:srgbClr val="FF9900"/>
                </a:solidFill>
              </a:rPr>
              <a:t>werden, um Ihnen die Arbeit zu erleichtern</a:t>
            </a:r>
            <a:r>
              <a:rPr lang="de-DE" sz="1900" b="1" dirty="0" smtClean="0">
                <a:solidFill>
                  <a:srgbClr val="FF9900"/>
                </a:solidFill>
              </a:rPr>
              <a:t>.</a:t>
            </a:r>
            <a:endParaRPr lang="de-DE" sz="2000" b="1" dirty="0">
              <a:solidFill>
                <a:srgbClr val="FF9900"/>
              </a:solidFill>
            </a:endParaRPr>
          </a:p>
        </p:txBody>
      </p:sp>
      <p:sp>
        <p:nvSpPr>
          <p:cNvPr id="8" name="Pfeil nach links 7"/>
          <p:cNvSpPr/>
          <p:nvPr/>
        </p:nvSpPr>
        <p:spPr>
          <a:xfrm rot="2791347">
            <a:off x="1595677" y="3105001"/>
            <a:ext cx="648072" cy="353147"/>
          </a:xfrm>
          <a:prstGeom prst="leftArrow">
            <a:avLst/>
          </a:prstGeom>
          <a:solidFill>
            <a:srgbClr val="FF99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6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ab_ÜLT_Bezuschussung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" y="1484784"/>
            <a:ext cx="4999410" cy="433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</p:spPr>
        <p:txBody>
          <a:bodyPr/>
          <a:lstStyle/>
          <a:p>
            <a:r>
              <a:rPr lang="de-DE" sz="3000" dirty="0" smtClean="0"/>
              <a:t>2. Kartenreiter ÜL/T Bezuschussung</a:t>
            </a:r>
            <a:endParaRPr lang="de-DE" sz="3000" dirty="0"/>
          </a:p>
        </p:txBody>
      </p:sp>
      <p:sp>
        <p:nvSpPr>
          <p:cNvPr id="6" name="Rechteck 5"/>
          <p:cNvSpPr/>
          <p:nvPr/>
        </p:nvSpPr>
        <p:spPr>
          <a:xfrm>
            <a:off x="5817095" y="3068960"/>
            <a:ext cx="3744417" cy="2747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Die Bezuschussungsliste kann bis </a:t>
            </a:r>
            <a:r>
              <a:rPr lang="de-DE" sz="2000" dirty="0" smtClean="0">
                <a:solidFill>
                  <a:schemeClr val="tx1"/>
                </a:solidFill>
              </a:rPr>
              <a:t>zum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3200" b="1" dirty="0">
                <a:solidFill>
                  <a:schemeClr val="tx1"/>
                </a:solidFill>
              </a:rPr>
              <a:t>31.05</a:t>
            </a:r>
            <a:r>
              <a:rPr lang="de-DE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mehrfach </a:t>
            </a:r>
            <a:r>
              <a:rPr lang="de-DE" sz="2000" dirty="0">
                <a:solidFill>
                  <a:schemeClr val="tx1"/>
                </a:solidFill>
              </a:rPr>
              <a:t>überarbeitet und gespeichert </a:t>
            </a:r>
            <a:r>
              <a:rPr lang="de-DE" sz="2000" dirty="0" smtClean="0">
                <a:solidFill>
                  <a:schemeClr val="tx1"/>
                </a:solidFill>
              </a:rPr>
              <a:t>werden. Als rechtsverbindlicher Antrag an den LSB  gilt die letzte Speicherung.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4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</p:spPr>
        <p:txBody>
          <a:bodyPr/>
          <a:lstStyle/>
          <a:p>
            <a:r>
              <a:rPr lang="de-DE" sz="3000" dirty="0" smtClean="0"/>
              <a:t>3. Bewilligung und Auszahlung</a:t>
            </a:r>
            <a:endParaRPr lang="de-DE" sz="3000" dirty="0"/>
          </a:p>
        </p:txBody>
      </p:sp>
      <p:sp>
        <p:nvSpPr>
          <p:cNvPr id="5" name="Rechteck 4"/>
          <p:cNvSpPr/>
          <p:nvPr/>
        </p:nvSpPr>
        <p:spPr>
          <a:xfrm>
            <a:off x="932384" y="1827287"/>
            <a:ext cx="8568952" cy="3640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Nach </a:t>
            </a:r>
            <a:r>
              <a:rPr lang="de-DE" sz="2400" dirty="0">
                <a:solidFill>
                  <a:schemeClr val="tx1"/>
                </a:solidFill>
              </a:rPr>
              <a:t>Antragstellung erhalten die </a:t>
            </a:r>
            <a:r>
              <a:rPr lang="de-DE" sz="2400" dirty="0" smtClean="0">
                <a:solidFill>
                  <a:schemeClr val="tx1"/>
                </a:solidFill>
              </a:rPr>
              <a:t>Vereine </a:t>
            </a:r>
            <a:r>
              <a:rPr lang="de-DE" sz="2400" dirty="0">
                <a:solidFill>
                  <a:schemeClr val="tx1"/>
                </a:solidFill>
              </a:rPr>
              <a:t>zeitnah </a:t>
            </a:r>
            <a:r>
              <a:rPr lang="de-DE" sz="2400" dirty="0" smtClean="0">
                <a:solidFill>
                  <a:schemeClr val="tx1"/>
                </a:solidFill>
              </a:rPr>
              <a:t>den Bewilligungsbescheid per E-Mail.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Die Auszahlung erfolgt in zwei Raten.</a:t>
            </a:r>
          </a:p>
          <a:p>
            <a:endParaRPr lang="de-DE" sz="1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de-DE" sz="2400" dirty="0" smtClean="0">
                <a:solidFill>
                  <a:schemeClr val="tx1"/>
                </a:solidFill>
              </a:rPr>
              <a:t>Rate: Ende zweites Quartal/Anfang 3. Quartal </a:t>
            </a:r>
          </a:p>
          <a:p>
            <a:pPr marL="457200" indent="-457200">
              <a:buAutoNum type="arabicPeriod"/>
            </a:pPr>
            <a:r>
              <a:rPr lang="de-DE" sz="2400" dirty="0" smtClean="0">
                <a:solidFill>
                  <a:schemeClr val="tx1"/>
                </a:solidFill>
              </a:rPr>
              <a:t>Rate: viertes Quartal 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0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</p:spPr>
        <p:txBody>
          <a:bodyPr/>
          <a:lstStyle/>
          <a:p>
            <a:r>
              <a:rPr lang="de-DE" sz="2800" dirty="0" smtClean="0"/>
              <a:t>4. Bestätigung </a:t>
            </a:r>
            <a:r>
              <a:rPr lang="de-DE" sz="2800" dirty="0"/>
              <a:t>der </a:t>
            </a:r>
            <a:r>
              <a:rPr lang="de-DE" sz="2800" dirty="0" smtClean="0"/>
              <a:t>richtlinienkonformen</a:t>
            </a:r>
            <a:br>
              <a:rPr lang="de-DE" sz="2800" dirty="0" smtClean="0"/>
            </a:br>
            <a:r>
              <a:rPr lang="de-DE" sz="2800" dirty="0" smtClean="0"/>
              <a:t>    Mittelverwendung</a:t>
            </a:r>
            <a:endParaRPr lang="de-DE" sz="3000" dirty="0"/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872" t="859" r="960" b="1797"/>
          <a:stretch/>
        </p:blipFill>
        <p:spPr bwMode="auto">
          <a:xfrm>
            <a:off x="929308" y="1556792"/>
            <a:ext cx="655272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03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407917" cy="936104"/>
          </a:xfrm>
        </p:spPr>
        <p:txBody>
          <a:bodyPr/>
          <a:lstStyle/>
          <a:p>
            <a:r>
              <a:rPr lang="de-DE" sz="2800" dirty="0" smtClean="0"/>
              <a:t>4. Bestätigung </a:t>
            </a:r>
            <a:r>
              <a:rPr lang="de-DE" sz="2800" dirty="0"/>
              <a:t>der </a:t>
            </a:r>
            <a:r>
              <a:rPr lang="de-DE" sz="2800" dirty="0" smtClean="0"/>
              <a:t>richtlinienkonformen</a:t>
            </a:r>
            <a:br>
              <a:rPr lang="de-DE" sz="2800" dirty="0" smtClean="0"/>
            </a:br>
            <a:r>
              <a:rPr lang="de-DE" sz="2800" dirty="0" smtClean="0"/>
              <a:t>    Mittelverwendung</a:t>
            </a:r>
            <a:endParaRPr lang="de-DE" sz="3000" dirty="0"/>
          </a:p>
        </p:txBody>
      </p:sp>
      <p:sp>
        <p:nvSpPr>
          <p:cNvPr id="5" name="Rechteck 4"/>
          <p:cNvSpPr/>
          <p:nvPr/>
        </p:nvSpPr>
        <p:spPr>
          <a:xfrm>
            <a:off x="932384" y="1827286"/>
            <a:ext cx="8568952" cy="4266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Der Verein hat spätestens bis zum </a:t>
            </a:r>
            <a:r>
              <a:rPr lang="de-DE" sz="2400" b="1" dirty="0">
                <a:solidFill>
                  <a:schemeClr val="tx1"/>
                </a:solidFill>
              </a:rPr>
              <a:t>31. Januar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des Folgejahres </a:t>
            </a:r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 smtClean="0">
                <a:solidFill>
                  <a:schemeClr val="tx1"/>
                </a:solidFill>
              </a:rPr>
              <a:t>unbare Auszahlung von ÜL/T-Vergütungen (keine Fahrtkosten, kein Auslagenersatz, keine Steuern, keine Sozialabgaben o. ä.) mindestens in Höhe des LSB-Zuschusses zu bestätigen. Die Auszahlung der Vergütung an die ÜL/T muss im Förderjahr erfolgt sein und durch Kontoauszug nachgewiesen werden können. 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Sollten </a:t>
            </a:r>
            <a:r>
              <a:rPr lang="de-DE" sz="2400" dirty="0">
                <a:solidFill>
                  <a:schemeClr val="tx1"/>
                </a:solidFill>
              </a:rPr>
              <a:t>die Fördermittel nicht unbar in voller Höhe an die ÜL/T ausgezahlt worden sein, so wird es hier zu einer Rückforderung durch den zuständigen Sportbund kommen.</a:t>
            </a:r>
          </a:p>
        </p:txBody>
      </p:sp>
    </p:spTree>
    <p:extLst>
      <p:ext uri="{BB962C8B-B14F-4D97-AF65-F5344CB8AC3E}">
        <p14:creationId xmlns:p14="http://schemas.microsoft.com/office/powerpoint/2010/main" val="143456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20552" y="1700808"/>
            <a:ext cx="8568952" cy="457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Der LSB stellt den Sportbünden für die Berechnung der Vereinsbezuschussung verschiedene Auswahlmöglichkeiten zur Verfügung. </a:t>
            </a:r>
          </a:p>
          <a:p>
            <a:endParaRPr lang="de-DE" sz="9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Jeder Sportbund legt, mindestens durch Vorstandsbeschluss, die Auswahlmöglichkeiten für mindestens ein Förderjahr fest und teilt die Auswahl dem LSB mit. 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Das Programm wird daraufhin entsprechend eingerichtet.</a:t>
            </a:r>
          </a:p>
          <a:p>
            <a:endParaRPr lang="de-DE" sz="900" dirty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chemeClr val="tx1"/>
                </a:solidFill>
              </a:rPr>
              <a:t>Übrigens</a:t>
            </a:r>
            <a:r>
              <a:rPr lang="de-DE" sz="2400" dirty="0" smtClean="0">
                <a:solidFill>
                  <a:schemeClr val="tx1"/>
                </a:solidFill>
              </a:rPr>
              <a:t>, eine hohe Anzahl an gemeldeten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ÜL/T führt nicht automatisch auch zu einer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hohen Bezuschussung.   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22" y="4695774"/>
            <a:ext cx="1402221" cy="15813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734150" y="6293835"/>
            <a:ext cx="2539330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Bild </a:t>
            </a:r>
            <a:r>
              <a:rPr lang="de-DE" sz="1000" dirty="0" smtClean="0">
                <a:solidFill>
                  <a:schemeClr val="tx1"/>
                </a:solidFill>
              </a:rPr>
              <a:t>von </a:t>
            </a:r>
            <a:r>
              <a:rPr lang="de-DE" sz="1000" dirty="0" err="1" smtClean="0">
                <a:solidFill>
                  <a:schemeClr val="tx1"/>
                </a:solidFill>
              </a:rPr>
              <a:t>OpenClipart-Vectors</a:t>
            </a:r>
            <a:r>
              <a:rPr lang="de-DE" sz="1000" dirty="0" smtClean="0">
                <a:solidFill>
                  <a:schemeClr val="tx1"/>
                </a:solidFill>
              </a:rPr>
              <a:t> auf </a:t>
            </a:r>
            <a:r>
              <a:rPr lang="de-DE" sz="1000" dirty="0" err="1">
                <a:solidFill>
                  <a:schemeClr val="tx1"/>
                </a:solidFill>
              </a:rPr>
              <a:t>Pixabay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617940" cy="936104"/>
          </a:xfrm>
        </p:spPr>
        <p:txBody>
          <a:bodyPr/>
          <a:lstStyle/>
          <a:p>
            <a:r>
              <a:rPr lang="de-DE" sz="2800" dirty="0" smtClean="0"/>
              <a:t>5. Verteilungsschlüssel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720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6407917" cy="1152128"/>
          </a:xfrm>
        </p:spPr>
        <p:txBody>
          <a:bodyPr/>
          <a:lstStyle/>
          <a:p>
            <a:r>
              <a:rPr lang="de-DE" dirty="0" smtClean="0"/>
              <a:t>LSB-Intranet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347018" y="4869160"/>
            <a:ext cx="7741765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</a:rPr>
              <a:t>Voraussetzung ist ein LSB-</a:t>
            </a:r>
            <a:r>
              <a:rPr lang="de-DE" sz="2000" dirty="0" err="1" smtClean="0">
                <a:solidFill>
                  <a:schemeClr val="tx1"/>
                </a:solidFill>
              </a:rPr>
              <a:t>Intranetzugang</a:t>
            </a:r>
            <a:r>
              <a:rPr lang="de-DE" sz="2000" dirty="0" smtClean="0">
                <a:solidFill>
                  <a:schemeClr val="tx1"/>
                </a:solidFill>
              </a:rPr>
              <a:t> mit den entsprechenden Benutzungsrechten.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48264"/>
            <a:ext cx="6229597" cy="109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18" y="2052361"/>
            <a:ext cx="4800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04864"/>
            <a:ext cx="7868063" cy="39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617940" cy="936104"/>
          </a:xfrm>
        </p:spPr>
        <p:txBody>
          <a:bodyPr/>
          <a:lstStyle/>
          <a:p>
            <a:r>
              <a:rPr lang="de-DE" sz="2800" dirty="0" smtClean="0"/>
              <a:t>5. Verteilungsschlüssel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920552" y="1628800"/>
            <a:ext cx="4896544" cy="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</a:rPr>
              <a:t>Beispiel </a:t>
            </a:r>
            <a:r>
              <a:rPr lang="de-DE" sz="2000" dirty="0" smtClean="0">
                <a:solidFill>
                  <a:srgbClr val="00B0F0"/>
                </a:solidFill>
              </a:rPr>
              <a:t>für die Auswahlmöglichkeiten:</a:t>
            </a:r>
            <a:endParaRPr lang="de-DE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6617940" cy="936104"/>
          </a:xfrm>
        </p:spPr>
        <p:txBody>
          <a:bodyPr/>
          <a:lstStyle/>
          <a:p>
            <a:r>
              <a:rPr lang="de-DE" sz="2750" dirty="0" smtClean="0"/>
              <a:t>Richtlinie beachten!</a:t>
            </a:r>
            <a:endParaRPr lang="de-DE" sz="2750" dirty="0"/>
          </a:p>
        </p:txBody>
      </p:sp>
      <p:sp>
        <p:nvSpPr>
          <p:cNvPr id="5" name="Rechteck 4"/>
          <p:cNvSpPr/>
          <p:nvPr/>
        </p:nvSpPr>
        <p:spPr>
          <a:xfrm>
            <a:off x="5053161" y="1700808"/>
            <a:ext cx="4536504" cy="3182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Bitte unbedingt die</a:t>
            </a:r>
          </a:p>
          <a:p>
            <a:endParaRPr lang="de-DE" sz="1000" i="1" dirty="0" smtClean="0">
              <a:solidFill>
                <a:schemeClr val="tx1"/>
              </a:solidFill>
            </a:endParaRPr>
          </a:p>
          <a:p>
            <a:r>
              <a:rPr lang="de-DE" sz="2400" i="1" dirty="0" smtClean="0">
                <a:solidFill>
                  <a:srgbClr val="0070C0"/>
                </a:solidFill>
              </a:rPr>
              <a:t>Richtlinie für die Bereitstellung</a:t>
            </a:r>
          </a:p>
          <a:p>
            <a:r>
              <a:rPr lang="de-DE" sz="2400" i="1" dirty="0" smtClean="0">
                <a:solidFill>
                  <a:srgbClr val="0070C0"/>
                </a:solidFill>
              </a:rPr>
              <a:t>von Zuschüssen für lizenzierte</a:t>
            </a:r>
          </a:p>
          <a:p>
            <a:r>
              <a:rPr lang="de-DE" sz="2400" i="1" dirty="0" smtClean="0">
                <a:solidFill>
                  <a:srgbClr val="0070C0"/>
                </a:solidFill>
              </a:rPr>
              <a:t>Übungsleiterinnen, Trainerinnen</a:t>
            </a:r>
          </a:p>
          <a:p>
            <a:r>
              <a:rPr lang="de-DE" sz="2400" i="1" dirty="0" smtClean="0">
                <a:solidFill>
                  <a:srgbClr val="0070C0"/>
                </a:solidFill>
              </a:rPr>
              <a:t>bzw. Übungsleiter und Trainer</a:t>
            </a:r>
          </a:p>
          <a:p>
            <a:r>
              <a:rPr lang="de-DE" sz="2400" i="1" dirty="0" smtClean="0">
                <a:solidFill>
                  <a:srgbClr val="0070C0"/>
                </a:solidFill>
              </a:rPr>
              <a:t>bei Vereinen</a:t>
            </a:r>
          </a:p>
          <a:p>
            <a:r>
              <a:rPr lang="de-DE" i="1" dirty="0" smtClean="0">
                <a:solidFill>
                  <a:schemeClr val="tx1"/>
                </a:solidFill>
              </a:rPr>
              <a:t>(Seite 25, 2.3.1)</a:t>
            </a:r>
          </a:p>
          <a:p>
            <a:endParaRPr lang="de-DE" sz="10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beachten!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54482"/>
            <a:ext cx="4176464" cy="586328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977730" y="5252442"/>
            <a:ext cx="4611935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8650"/>
            <a:r>
              <a:rPr lang="de-DE" sz="1600" dirty="0" smtClean="0">
                <a:solidFill>
                  <a:schemeClr val="tx1"/>
                </a:solidFill>
              </a:rPr>
              <a:t>siehe:	Download-Dokumente für Mitglieder</a:t>
            </a:r>
          </a:p>
          <a:p>
            <a:pPr defTabSz="628650"/>
            <a:r>
              <a:rPr lang="de-DE" sz="1600" dirty="0" smtClean="0">
                <a:solidFill>
                  <a:schemeClr val="tx1"/>
                </a:solidFill>
              </a:rPr>
              <a:t>	auf der Homepage des LSB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5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617940" cy="1152128"/>
          </a:xfrm>
        </p:spPr>
        <p:txBody>
          <a:bodyPr/>
          <a:lstStyle/>
          <a:p>
            <a:r>
              <a:rPr lang="de-DE" dirty="0" smtClean="0"/>
              <a:t>Antrag </a:t>
            </a:r>
            <a:r>
              <a:rPr lang="de-DE" dirty="0"/>
              <a:t>auf Zugangsberechtigung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514897"/>
            <a:ext cx="3312368" cy="47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131940" y="2311177"/>
            <a:ext cx="4824536" cy="169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</a:rPr>
              <a:t>Den Antrag auf Zugangsberechtigung finden Sie auf der LSB-Homepage 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de-DE" sz="2000" dirty="0">
                <a:solidFill>
                  <a:schemeClr val="tx1"/>
                </a:solidFill>
                <a:hlinkClick r:id="rId4"/>
              </a:rPr>
              <a:t>://lsbntweb.lsb-niedersachsen.de</a:t>
            </a:r>
            <a:r>
              <a:rPr lang="de-DE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Pfeil nach links 5"/>
          <p:cNvSpPr/>
          <p:nvPr/>
        </p:nvSpPr>
        <p:spPr>
          <a:xfrm>
            <a:off x="3080792" y="4371181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4" y="476672"/>
            <a:ext cx="5050532" cy="56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889104" y="4077072"/>
            <a:ext cx="302433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Die Nutzer für die ÜL/T-Bezuschussung und die Bestandserhebung müssen </a:t>
            </a:r>
            <a:r>
              <a:rPr lang="de-DE" sz="2000" b="1" dirty="0">
                <a:solidFill>
                  <a:schemeClr val="tx1"/>
                </a:solidFill>
              </a:rPr>
              <a:t>nicht</a:t>
            </a:r>
            <a:r>
              <a:rPr lang="de-DE" sz="2000" dirty="0">
                <a:solidFill>
                  <a:schemeClr val="tx1"/>
                </a:solidFill>
              </a:rPr>
              <a:t> identisch sein.</a:t>
            </a:r>
          </a:p>
        </p:txBody>
      </p:sp>
    </p:spTree>
    <p:extLst>
      <p:ext uri="{BB962C8B-B14F-4D97-AF65-F5344CB8AC3E}">
        <p14:creationId xmlns:p14="http://schemas.microsoft.com/office/powerpoint/2010/main" val="9770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648072"/>
          </a:xfrm>
        </p:spPr>
        <p:txBody>
          <a:bodyPr/>
          <a:lstStyle/>
          <a:p>
            <a:r>
              <a:rPr lang="de-DE" dirty="0" smtClean="0"/>
              <a:t>Bearbeitungsschritte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8572" t="28509" r="33612" b="61070"/>
          <a:stretch/>
        </p:blipFill>
        <p:spPr bwMode="auto">
          <a:xfrm>
            <a:off x="2072680" y="1562150"/>
            <a:ext cx="468052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1568624" y="3206502"/>
            <a:ext cx="5904656" cy="169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</a:rPr>
              <a:t>Für die Bearbeitung sind die beiden Karteireiter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ÜL/T</a:t>
            </a:r>
            <a:r>
              <a:rPr lang="de-DE" sz="2000" dirty="0" smtClean="0">
                <a:solidFill>
                  <a:schemeClr val="tx1"/>
                </a:solidFill>
              </a:rPr>
              <a:t> und </a:t>
            </a:r>
            <a:r>
              <a:rPr lang="de-DE" sz="2000" b="1" dirty="0" smtClean="0">
                <a:solidFill>
                  <a:srgbClr val="C00000"/>
                </a:solidFill>
              </a:rPr>
              <a:t>ÜL/T Bezuschussung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relevant.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2520" y="1556792"/>
            <a:ext cx="6480720" cy="459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links 5"/>
          <p:cNvSpPr/>
          <p:nvPr/>
        </p:nvSpPr>
        <p:spPr>
          <a:xfrm rot="1794587">
            <a:off x="3701743" y="3252426"/>
            <a:ext cx="648072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09243" y="2492896"/>
            <a:ext cx="3896285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ÜL/T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Gesamtübersicht </a:t>
            </a:r>
            <a:r>
              <a:rPr lang="de-DE" sz="2000" b="1" dirty="0" smtClean="0">
                <a:solidFill>
                  <a:schemeClr val="tx1"/>
                </a:solidFill>
              </a:rPr>
              <a:t>aller</a:t>
            </a:r>
            <a:r>
              <a:rPr lang="de-DE" sz="2000" dirty="0" smtClean="0">
                <a:solidFill>
                  <a:schemeClr val="tx1"/>
                </a:solidFill>
              </a:rPr>
              <a:t> Übungsleiterinnen/Trainerinnen bzw. Übungsleiter/Trainer Ihres Vereins unabhängig von einer Bezuschussung.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Die Bearbeitung ist ganzjährig möglich.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2520" y="1556792"/>
            <a:ext cx="6480720" cy="459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links 5"/>
          <p:cNvSpPr/>
          <p:nvPr/>
        </p:nvSpPr>
        <p:spPr>
          <a:xfrm>
            <a:off x="1650856" y="3419475"/>
            <a:ext cx="648072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09243" y="2492896"/>
            <a:ext cx="3464235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Sollte eine ÜL/T in der Auflistung fehlen, so kann </a:t>
            </a:r>
            <a:r>
              <a:rPr lang="de-DE" sz="2000" dirty="0" smtClean="0">
                <a:solidFill>
                  <a:schemeClr val="tx1"/>
                </a:solidFill>
              </a:rPr>
              <a:t>sie bzw. er </a:t>
            </a:r>
            <a:r>
              <a:rPr lang="de-DE" sz="2000" dirty="0">
                <a:solidFill>
                  <a:schemeClr val="tx1"/>
                </a:solidFill>
              </a:rPr>
              <a:t>mit </a:t>
            </a:r>
            <a:r>
              <a:rPr lang="de-DE" sz="2000" dirty="0" smtClean="0">
                <a:solidFill>
                  <a:schemeClr val="tx1"/>
                </a:solidFill>
              </a:rPr>
              <a:t>dem Button</a:t>
            </a:r>
          </a:p>
          <a:p>
            <a:pPr algn="ctr"/>
            <a:r>
              <a:rPr lang="de-DE" sz="2000" b="1" dirty="0" smtClean="0">
                <a:solidFill>
                  <a:srgbClr val="C00000"/>
                </a:solidFill>
              </a:rPr>
              <a:t>ÜL/T hinzufügen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hinzugefügt werden.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Hierfür ist es notwendig, die </a:t>
            </a:r>
            <a:r>
              <a:rPr lang="de-DE" sz="2000" dirty="0" smtClean="0">
                <a:solidFill>
                  <a:schemeClr val="tx1"/>
                </a:solidFill>
              </a:rPr>
              <a:t>Lizenznummer </a:t>
            </a:r>
            <a:r>
              <a:rPr lang="de-DE" sz="2000" dirty="0">
                <a:solidFill>
                  <a:schemeClr val="tx1"/>
                </a:solidFill>
              </a:rPr>
              <a:t>und das Geburtsdatum der ÜL/T einzutragen.</a:t>
            </a:r>
          </a:p>
        </p:txBody>
      </p:sp>
      <p:pic>
        <p:nvPicPr>
          <p:cNvPr id="8" name="Grafik 7" descr="Tab_ÜLT_Hinzufü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373721"/>
            <a:ext cx="4325620" cy="135953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2520" y="1556792"/>
            <a:ext cx="6480720" cy="459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5673080" y="4725144"/>
            <a:ext cx="2168093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</a:rPr>
              <a:t>Button</a:t>
            </a:r>
          </a:p>
          <a:p>
            <a:endParaRPr lang="de-DE" sz="900" dirty="0" smtClean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rgbClr val="C00000"/>
                </a:solidFill>
              </a:rPr>
              <a:t>Liste bearbeiten</a:t>
            </a:r>
          </a:p>
          <a:p>
            <a:endParaRPr lang="de-DE" sz="900" b="1" dirty="0" smtClean="0">
              <a:solidFill>
                <a:srgbClr val="C00000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drücken!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Pfeil nach links 6"/>
          <p:cNvSpPr/>
          <p:nvPr/>
        </p:nvSpPr>
        <p:spPr>
          <a:xfrm rot="20575207">
            <a:off x="1534185" y="5710987"/>
            <a:ext cx="648072" cy="353147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7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2520" y="1484784"/>
            <a:ext cx="597666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6407917" cy="504056"/>
          </a:xfrm>
        </p:spPr>
        <p:txBody>
          <a:bodyPr/>
          <a:lstStyle/>
          <a:p>
            <a:r>
              <a:rPr lang="de-DE" dirty="0" smtClean="0"/>
              <a:t>1. Kartenreiter ÜL/T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54663" y="1638325"/>
            <a:ext cx="3464235" cy="4526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50" dirty="0">
                <a:solidFill>
                  <a:schemeClr val="tx1"/>
                </a:solidFill>
              </a:rPr>
              <a:t>In dieser Maske können </a:t>
            </a:r>
            <a:r>
              <a:rPr lang="de-DE" sz="1850" dirty="0" smtClean="0">
                <a:solidFill>
                  <a:schemeClr val="tx1"/>
                </a:solidFill>
              </a:rPr>
              <a:t>die </a:t>
            </a:r>
            <a:r>
              <a:rPr lang="de-DE" sz="1850" dirty="0">
                <a:solidFill>
                  <a:schemeClr val="tx1"/>
                </a:solidFill>
              </a:rPr>
              <a:t>ÜL/T </a:t>
            </a:r>
            <a:r>
              <a:rPr lang="de-DE" sz="1850" dirty="0" smtClean="0">
                <a:solidFill>
                  <a:schemeClr val="tx1"/>
                </a:solidFill>
              </a:rPr>
              <a:t>ausgewählt </a:t>
            </a:r>
            <a:r>
              <a:rPr lang="de-DE" sz="1850" dirty="0">
                <a:solidFill>
                  <a:schemeClr val="tx1"/>
                </a:solidFill>
              </a:rPr>
              <a:t>werden, die für den Verein im Jahr 2020 tätig werden und für die eine </a:t>
            </a:r>
            <a:r>
              <a:rPr lang="de-DE" sz="1850" dirty="0" smtClean="0">
                <a:solidFill>
                  <a:schemeClr val="tx1"/>
                </a:solidFill>
              </a:rPr>
              <a:t>Bezuschussung </a:t>
            </a:r>
            <a:r>
              <a:rPr lang="de-DE" sz="1850" dirty="0">
                <a:solidFill>
                  <a:schemeClr val="tx1"/>
                </a:solidFill>
              </a:rPr>
              <a:t>beantragt wird</a:t>
            </a:r>
            <a:r>
              <a:rPr lang="de-DE" sz="1850" dirty="0" smtClean="0">
                <a:solidFill>
                  <a:schemeClr val="tx1"/>
                </a:solidFill>
              </a:rPr>
              <a:t>.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850" dirty="0" smtClean="0">
                <a:solidFill>
                  <a:schemeClr val="tx1"/>
                </a:solidFill>
              </a:rPr>
              <a:t>Die ÜL/T-Lizenz muss zum Stichtag 31.05. 2020 gültig sein.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850" dirty="0" smtClean="0">
                <a:solidFill>
                  <a:schemeClr val="tx1"/>
                </a:solidFill>
              </a:rPr>
              <a:t>Ebenso </a:t>
            </a:r>
            <a:r>
              <a:rPr lang="de-DE" sz="1850" dirty="0">
                <a:solidFill>
                  <a:schemeClr val="tx1"/>
                </a:solidFill>
              </a:rPr>
              <a:t>wird hier die Information gegeben, ob </a:t>
            </a:r>
            <a:r>
              <a:rPr lang="de-DE" sz="1850" dirty="0" smtClean="0">
                <a:solidFill>
                  <a:schemeClr val="tx1"/>
                </a:solidFill>
              </a:rPr>
              <a:t>die bzw. der </a:t>
            </a:r>
            <a:r>
              <a:rPr lang="de-DE" sz="1850" dirty="0">
                <a:solidFill>
                  <a:schemeClr val="tx1"/>
                </a:solidFill>
              </a:rPr>
              <a:t>jeweilige ÜL/T hauptberuflich für den Verein arbeitet oder nicht.</a:t>
            </a:r>
          </a:p>
        </p:txBody>
      </p:sp>
    </p:spTree>
    <p:extLst>
      <p:ext uri="{BB962C8B-B14F-4D97-AF65-F5344CB8AC3E}">
        <p14:creationId xmlns:p14="http://schemas.microsoft.com/office/powerpoint/2010/main" val="18833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A4-Papier (210x297 mm)</PresentationFormat>
  <Paragraphs>122</Paragraphs>
  <Slides>21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ÜL-/T-Abrechnung für Vereine ab 2020 online</vt:lpstr>
      <vt:lpstr>LSB-Intranet</vt:lpstr>
      <vt:lpstr>Antrag auf Zugangsberechtigung </vt:lpstr>
      <vt:lpstr>PowerPoint-Präsentation</vt:lpstr>
      <vt:lpstr>Bearbeitungsschritte</vt:lpstr>
      <vt:lpstr>1. Kartenreiter ÜL/T</vt:lpstr>
      <vt:lpstr>1. Kartenreiter ÜL/T</vt:lpstr>
      <vt:lpstr>1. Kartenreiter ÜL/T</vt:lpstr>
      <vt:lpstr>1. Kartenreiter ÜL/T</vt:lpstr>
      <vt:lpstr>1. Kartenreiter ÜL/T</vt:lpstr>
      <vt:lpstr>Hinweis zu hauptberuflich Beschäftigten!</vt:lpstr>
      <vt:lpstr>1. Kartenreiter ÜL/T</vt:lpstr>
      <vt:lpstr>Wichtiger Hinweis!!!!!!</vt:lpstr>
      <vt:lpstr>2. Kartenreiter ÜL/T Bezuschussung</vt:lpstr>
      <vt:lpstr>2. Kartenreiter ÜL/T Bezuschussung</vt:lpstr>
      <vt:lpstr>3. Bewilligung und Auszahlung</vt:lpstr>
      <vt:lpstr>4. Bestätigung der richtlinienkonformen     Mittelverwendung</vt:lpstr>
      <vt:lpstr>4. Bestätigung der richtlinienkonformen     Mittelverwendung</vt:lpstr>
      <vt:lpstr>5. Verteilungsschlüssel</vt:lpstr>
      <vt:lpstr>5. Verteilungsschlüssel</vt:lpstr>
      <vt:lpstr>Richtlinie beachten!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Stuenkel Alexander</dc:creator>
  <cp:lastModifiedBy>Administrator</cp:lastModifiedBy>
  <cp:revision>343</cp:revision>
  <cp:lastPrinted>2019-11-18T09:48:46Z</cp:lastPrinted>
  <dcterms:created xsi:type="dcterms:W3CDTF">2012-02-09T07:16:59Z</dcterms:created>
  <dcterms:modified xsi:type="dcterms:W3CDTF">2020-03-02T16:12:25Z</dcterms:modified>
</cp:coreProperties>
</file>